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Aileron Heavy" panose="020B0604020202020204" charset="0"/>
      <p:regular r:id="rId3"/>
    </p:embeddedFont>
    <p:embeddedFont>
      <p:font typeface="Aileron Regular" panose="020B0604020202020204" charset="0"/>
      <p:regular r:id="rId4"/>
    </p:embeddedFont>
    <p:embeddedFont>
      <p:font typeface="Aileron Regular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4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25" y="0"/>
            <a:ext cx="9879491" cy="22492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8165" y="5335537"/>
            <a:ext cx="1457960" cy="14579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5213" y="4941274"/>
            <a:ext cx="1504327" cy="62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1C536F"/>
                </a:solidFill>
                <a:latin typeface="Aileron Regular Bold"/>
              </a:rPr>
              <a:t>Encaminha para gestão do campus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04629" y="2897523"/>
            <a:ext cx="1504327" cy="62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1C536F"/>
                </a:solidFill>
                <a:latin typeface="Aileron Regular Bold"/>
              </a:rPr>
              <a:t>Encaminha para colegiado do curso</a:t>
            </a: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-10800000">
            <a:off x="2428559" y="3350313"/>
            <a:ext cx="338956" cy="43048"/>
            <a:chOff x="0" y="0"/>
            <a:chExt cx="9621520" cy="276860"/>
          </a:xfrm>
        </p:grpSpPr>
        <p:sp>
          <p:nvSpPr>
            <p:cNvPr id="7" name="Freeform 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 rot="-10800000">
            <a:off x="4216479" y="3172539"/>
            <a:ext cx="634708" cy="43048"/>
            <a:chOff x="0" y="0"/>
            <a:chExt cx="9621520" cy="276860"/>
          </a:xfrm>
        </p:grpSpPr>
        <p:sp>
          <p:nvSpPr>
            <p:cNvPr id="27" name="Freeform 2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46" name="Group 46"/>
          <p:cNvGrpSpPr>
            <a:grpSpLocks noChangeAspect="1"/>
          </p:cNvGrpSpPr>
          <p:nvPr/>
        </p:nvGrpSpPr>
        <p:grpSpPr>
          <a:xfrm rot="-10800000">
            <a:off x="4257436" y="5247338"/>
            <a:ext cx="625475" cy="43048"/>
            <a:chOff x="0" y="0"/>
            <a:chExt cx="9621520" cy="276860"/>
          </a:xfrm>
        </p:grpSpPr>
        <p:sp>
          <p:nvSpPr>
            <p:cNvPr id="47" name="Freeform 4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52" name="Freeform 5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63" name="Freeform 6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64" name="Freeform 6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66" name="Group 66"/>
          <p:cNvGrpSpPr>
            <a:grpSpLocks noChangeAspect="1"/>
          </p:cNvGrpSpPr>
          <p:nvPr/>
        </p:nvGrpSpPr>
        <p:grpSpPr>
          <a:xfrm rot="-10800000">
            <a:off x="6733775" y="3682963"/>
            <a:ext cx="359147" cy="43048"/>
            <a:chOff x="0" y="0"/>
            <a:chExt cx="9621520" cy="276860"/>
          </a:xfrm>
        </p:grpSpPr>
        <p:sp>
          <p:nvSpPr>
            <p:cNvPr id="67" name="Freeform 6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68" name="Freeform 6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69" name="Freeform 6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71" name="Freeform 7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72" name="Freeform 7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74" name="Freeform 7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75" name="Freeform 7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76" name="Freeform 7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77" name="Freeform 7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78" name="Freeform 7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79" name="Freeform 7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80" name="Freeform 8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81" name="Freeform 8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82" name="Freeform 8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83" name="Freeform 8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84" name="Freeform 8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85" name="Freeform 8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86" name="Group 86"/>
          <p:cNvGrpSpPr>
            <a:grpSpLocks noChangeAspect="1"/>
          </p:cNvGrpSpPr>
          <p:nvPr/>
        </p:nvGrpSpPr>
        <p:grpSpPr>
          <a:xfrm rot="-10800000">
            <a:off x="6268427" y="3151015"/>
            <a:ext cx="425450" cy="43048"/>
            <a:chOff x="0" y="0"/>
            <a:chExt cx="9621520" cy="276860"/>
          </a:xfrm>
        </p:grpSpPr>
        <p:sp>
          <p:nvSpPr>
            <p:cNvPr id="87" name="Freeform 8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88" name="Freeform 8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89" name="Freeform 8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90" name="Freeform 9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91" name="Freeform 9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92" name="Freeform 9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93" name="Freeform 9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94" name="Freeform 9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95" name="Freeform 9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96" name="Freeform 9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97" name="Freeform 9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98" name="Freeform 9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99" name="Freeform 9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00" name="Freeform 10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01" name="Freeform 10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02" name="Freeform 10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03" name="Freeform 10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04" name="Freeform 10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05" name="Freeform 10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106" name="Group 106"/>
          <p:cNvGrpSpPr>
            <a:grpSpLocks noChangeAspect="1"/>
          </p:cNvGrpSpPr>
          <p:nvPr/>
        </p:nvGrpSpPr>
        <p:grpSpPr>
          <a:xfrm rot="-10800000">
            <a:off x="6240964" y="5290386"/>
            <a:ext cx="375328" cy="43048"/>
            <a:chOff x="0" y="0"/>
            <a:chExt cx="9621520" cy="276860"/>
          </a:xfrm>
        </p:grpSpPr>
        <p:sp>
          <p:nvSpPr>
            <p:cNvPr id="107" name="Freeform 10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08" name="Freeform 10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09" name="Freeform 10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10" name="Freeform 11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11" name="Freeform 11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12" name="Freeform 11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13" name="Freeform 11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14" name="Freeform 11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15" name="Freeform 11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16" name="Freeform 11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17" name="Freeform 11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18" name="Freeform 11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19" name="Freeform 11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20" name="Freeform 12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21" name="Freeform 12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22" name="Freeform 12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23" name="Freeform 12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24" name="Freeform 12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25" name="Freeform 12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126" name="Group 126"/>
          <p:cNvGrpSpPr>
            <a:grpSpLocks noChangeAspect="1"/>
          </p:cNvGrpSpPr>
          <p:nvPr/>
        </p:nvGrpSpPr>
        <p:grpSpPr>
          <a:xfrm rot="-5400000">
            <a:off x="5556789" y="4180846"/>
            <a:ext cx="2278264" cy="75709"/>
            <a:chOff x="0" y="0"/>
            <a:chExt cx="9621520" cy="276860"/>
          </a:xfrm>
        </p:grpSpPr>
        <p:sp>
          <p:nvSpPr>
            <p:cNvPr id="127" name="Freeform 12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28" name="Freeform 12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29" name="Freeform 12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30" name="Freeform 13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31" name="Freeform 13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32" name="Freeform 13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33" name="Freeform 13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34" name="Freeform 13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35" name="Freeform 13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36" name="Freeform 13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37" name="Freeform 13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38" name="Freeform 13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39" name="Freeform 13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40" name="Freeform 14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41" name="Freeform 14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42" name="Freeform 14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43" name="Freeform 14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44" name="Freeform 14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45" name="Freeform 14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146" name="Group 146"/>
          <p:cNvGrpSpPr>
            <a:grpSpLocks noChangeAspect="1"/>
          </p:cNvGrpSpPr>
          <p:nvPr/>
        </p:nvGrpSpPr>
        <p:grpSpPr>
          <a:xfrm rot="-5400000">
            <a:off x="8020007" y="4896156"/>
            <a:ext cx="1823325" cy="49640"/>
            <a:chOff x="0" y="0"/>
            <a:chExt cx="9621520" cy="276860"/>
          </a:xfrm>
        </p:grpSpPr>
        <p:sp>
          <p:nvSpPr>
            <p:cNvPr id="147" name="Freeform 14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48" name="Freeform 14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49" name="Freeform 14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50" name="Freeform 15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51" name="Freeform 15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52" name="Freeform 15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53" name="Freeform 15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54" name="Freeform 15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55" name="Freeform 15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56" name="Freeform 15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57" name="Freeform 15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58" name="Freeform 15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59" name="Freeform 15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60" name="Freeform 16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61" name="Freeform 16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62" name="Freeform 16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63" name="Freeform 16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64" name="Freeform 16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65" name="Freeform 16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166" name="Group 166"/>
          <p:cNvGrpSpPr>
            <a:grpSpLocks noChangeAspect="1"/>
          </p:cNvGrpSpPr>
          <p:nvPr/>
        </p:nvGrpSpPr>
        <p:grpSpPr>
          <a:xfrm rot="-10800000">
            <a:off x="5791200" y="6433656"/>
            <a:ext cx="2083870" cy="43048"/>
            <a:chOff x="0" y="0"/>
            <a:chExt cx="9621520" cy="276860"/>
          </a:xfrm>
        </p:grpSpPr>
        <p:sp>
          <p:nvSpPr>
            <p:cNvPr id="167" name="Freeform 16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68" name="Freeform 16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69" name="Freeform 16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70" name="Freeform 17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71" name="Freeform 17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72" name="Freeform 17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73" name="Freeform 17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74" name="Freeform 17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75" name="Freeform 17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76" name="Freeform 17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77" name="Freeform 17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78" name="Freeform 17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79" name="Freeform 17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80" name="Freeform 18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81" name="Freeform 18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82" name="Freeform 18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83" name="Freeform 18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84" name="Freeform 18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85" name="Freeform 18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186" name="Group 186"/>
          <p:cNvGrpSpPr>
            <a:grpSpLocks noChangeAspect="1"/>
          </p:cNvGrpSpPr>
          <p:nvPr/>
        </p:nvGrpSpPr>
        <p:grpSpPr>
          <a:xfrm rot="-10800000">
            <a:off x="1905000" y="6433656"/>
            <a:ext cx="2031663" cy="43048"/>
            <a:chOff x="0" y="0"/>
            <a:chExt cx="9621520" cy="276860"/>
          </a:xfrm>
        </p:grpSpPr>
        <p:sp>
          <p:nvSpPr>
            <p:cNvPr id="187" name="Freeform 18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88" name="Freeform 18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89" name="Freeform 18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90" name="Freeform 19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91" name="Freeform 19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92" name="Freeform 19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93" name="Freeform 19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94" name="Freeform 19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95" name="Freeform 19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96" name="Freeform 19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97" name="Freeform 19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98" name="Freeform 19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199" name="Freeform 19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00" name="Freeform 20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01" name="Freeform 20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02" name="Freeform 20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03" name="Freeform 20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04" name="Freeform 20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05" name="Freeform 20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206" name="Group 206"/>
          <p:cNvGrpSpPr>
            <a:grpSpLocks noChangeAspect="1"/>
          </p:cNvGrpSpPr>
          <p:nvPr/>
        </p:nvGrpSpPr>
        <p:grpSpPr>
          <a:xfrm rot="-5400000">
            <a:off x="1688690" y="4168932"/>
            <a:ext cx="2255968" cy="77243"/>
            <a:chOff x="0" y="0"/>
            <a:chExt cx="9621520" cy="276860"/>
          </a:xfrm>
        </p:grpSpPr>
        <p:sp>
          <p:nvSpPr>
            <p:cNvPr id="207" name="Freeform 20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08" name="Freeform 20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09" name="Freeform 20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10" name="Freeform 21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11" name="Freeform 21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12" name="Freeform 21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13" name="Freeform 21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14" name="Freeform 21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15" name="Freeform 21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16" name="Freeform 21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17" name="Freeform 21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18" name="Freeform 21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19" name="Freeform 21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20" name="Freeform 22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21" name="Freeform 22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22" name="Freeform 22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23" name="Freeform 22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24" name="Freeform 22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25" name="Freeform 22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226" name="Group 226"/>
          <p:cNvGrpSpPr>
            <a:grpSpLocks noChangeAspect="1"/>
          </p:cNvGrpSpPr>
          <p:nvPr/>
        </p:nvGrpSpPr>
        <p:grpSpPr>
          <a:xfrm rot="-10800000">
            <a:off x="3837173" y="4863783"/>
            <a:ext cx="190660" cy="43048"/>
            <a:chOff x="0" y="0"/>
            <a:chExt cx="9621520" cy="276860"/>
          </a:xfrm>
        </p:grpSpPr>
        <p:sp>
          <p:nvSpPr>
            <p:cNvPr id="227" name="Freeform 22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28" name="Freeform 22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29" name="Freeform 22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30" name="Freeform 23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31" name="Freeform 23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32" name="Freeform 23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33" name="Freeform 23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34" name="Freeform 23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35" name="Freeform 23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36" name="Freeform 23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37" name="Freeform 23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38" name="Freeform 23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39" name="Freeform 23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40" name="Freeform 24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41" name="Freeform 24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42" name="Freeform 24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43" name="Freeform 24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44" name="Freeform 24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45" name="Freeform 24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246" name="Group 246"/>
          <p:cNvGrpSpPr>
            <a:grpSpLocks noChangeAspect="1"/>
          </p:cNvGrpSpPr>
          <p:nvPr/>
        </p:nvGrpSpPr>
        <p:grpSpPr>
          <a:xfrm rot="-10800000">
            <a:off x="2860607" y="3172539"/>
            <a:ext cx="586740" cy="43048"/>
            <a:chOff x="0" y="0"/>
            <a:chExt cx="9621520" cy="276860"/>
          </a:xfrm>
        </p:grpSpPr>
        <p:sp>
          <p:nvSpPr>
            <p:cNvPr id="247" name="Freeform 24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48" name="Freeform 24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49" name="Freeform 24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50" name="Freeform 25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51" name="Freeform 25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52" name="Freeform 25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53" name="Freeform 25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54" name="Freeform 25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55" name="Freeform 25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56" name="Freeform 25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57" name="Freeform 25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58" name="Freeform 25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59" name="Freeform 25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60" name="Freeform 26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61" name="Freeform 26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62" name="Freeform 26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63" name="Freeform 26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64" name="Freeform 26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65" name="Freeform 26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266" name="Group 266"/>
          <p:cNvGrpSpPr/>
          <p:nvPr/>
        </p:nvGrpSpPr>
        <p:grpSpPr>
          <a:xfrm>
            <a:off x="4791371" y="1339496"/>
            <a:ext cx="329409" cy="790477"/>
            <a:chOff x="0" y="0"/>
            <a:chExt cx="439212" cy="1053969"/>
          </a:xfrm>
        </p:grpSpPr>
        <p:pic>
          <p:nvPicPr>
            <p:cNvPr id="267" name="Picture 2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14757"/>
              <a:ext cx="439212" cy="439212"/>
            </a:xfrm>
            <a:prstGeom prst="rect">
              <a:avLst/>
            </a:prstGeom>
          </p:spPr>
        </p:pic>
        <p:pic>
          <p:nvPicPr>
            <p:cNvPr id="268" name="Picture 2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6630" y="655037"/>
              <a:ext cx="358652" cy="358652"/>
            </a:xfrm>
            <a:prstGeom prst="rect">
              <a:avLst/>
            </a:prstGeom>
          </p:spPr>
        </p:pic>
        <p:pic>
          <p:nvPicPr>
            <p:cNvPr id="269" name="Picture 2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39212" cy="439212"/>
            </a:xfrm>
            <a:prstGeom prst="rect">
              <a:avLst/>
            </a:prstGeom>
          </p:spPr>
        </p:pic>
      </p:grpSp>
      <p:pic>
        <p:nvPicPr>
          <p:cNvPr id="270" name="Picture 2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28677" y="2513350"/>
            <a:ext cx="1299210" cy="1299210"/>
          </a:xfrm>
          <a:prstGeom prst="rect">
            <a:avLst/>
          </a:prstGeom>
        </p:spPr>
      </p:pic>
      <p:grpSp>
        <p:nvGrpSpPr>
          <p:cNvPr id="271" name="Group 271"/>
          <p:cNvGrpSpPr>
            <a:grpSpLocks noChangeAspect="1"/>
          </p:cNvGrpSpPr>
          <p:nvPr/>
        </p:nvGrpSpPr>
        <p:grpSpPr>
          <a:xfrm rot="-10800000">
            <a:off x="2816674" y="4137740"/>
            <a:ext cx="586740" cy="43048"/>
            <a:chOff x="0" y="0"/>
            <a:chExt cx="9621520" cy="276860"/>
          </a:xfrm>
        </p:grpSpPr>
        <p:sp>
          <p:nvSpPr>
            <p:cNvPr id="272" name="Freeform 272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73" name="Freeform 273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74" name="Freeform 274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75" name="Freeform 275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76" name="Freeform 276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77" name="Freeform 277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78" name="Freeform 278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79" name="Freeform 279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80" name="Freeform 280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81" name="Freeform 281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82" name="Freeform 282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83" name="Freeform 283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84" name="Freeform 284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85" name="Freeform 285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86" name="Freeform 286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87" name="Freeform 287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88" name="Freeform 288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89" name="Freeform 289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90" name="Freeform 290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291" name="Group 291"/>
          <p:cNvGrpSpPr>
            <a:grpSpLocks noChangeAspect="1"/>
          </p:cNvGrpSpPr>
          <p:nvPr/>
        </p:nvGrpSpPr>
        <p:grpSpPr>
          <a:xfrm rot="-10800000">
            <a:off x="4216797" y="4191485"/>
            <a:ext cx="634708" cy="43048"/>
            <a:chOff x="0" y="0"/>
            <a:chExt cx="9621520" cy="276860"/>
          </a:xfrm>
        </p:grpSpPr>
        <p:sp>
          <p:nvSpPr>
            <p:cNvPr id="292" name="Freeform 292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93" name="Freeform 293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94" name="Freeform 294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95" name="Freeform 295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96" name="Freeform 296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97" name="Freeform 297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98" name="Freeform 298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299" name="Freeform 299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00" name="Freeform 300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01" name="Freeform 301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02" name="Freeform 302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03" name="Freeform 303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04" name="Freeform 304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05" name="Freeform 305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06" name="Freeform 306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07" name="Freeform 307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08" name="Freeform 308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09" name="Freeform 309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10" name="Freeform 310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sp>
        <p:nvSpPr>
          <p:cNvPr id="311" name="TextBox 311"/>
          <p:cNvSpPr txBox="1"/>
          <p:nvPr/>
        </p:nvSpPr>
        <p:spPr>
          <a:xfrm>
            <a:off x="4765213" y="3863896"/>
            <a:ext cx="1504327" cy="62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1C536F"/>
                </a:solidFill>
                <a:latin typeface="Aileron Regular Bold"/>
              </a:rPr>
              <a:t>Encaminha para o chefe do departamento</a:t>
            </a:r>
          </a:p>
        </p:txBody>
      </p:sp>
      <p:grpSp>
        <p:nvGrpSpPr>
          <p:cNvPr id="312" name="Group 312"/>
          <p:cNvGrpSpPr>
            <a:grpSpLocks noChangeAspect="1"/>
          </p:cNvGrpSpPr>
          <p:nvPr/>
        </p:nvGrpSpPr>
        <p:grpSpPr>
          <a:xfrm rot="-10800000">
            <a:off x="6268427" y="4403024"/>
            <a:ext cx="425450" cy="43048"/>
            <a:chOff x="0" y="0"/>
            <a:chExt cx="9621520" cy="276860"/>
          </a:xfrm>
        </p:grpSpPr>
        <p:sp>
          <p:nvSpPr>
            <p:cNvPr id="313" name="Freeform 313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14" name="Freeform 314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15" name="Freeform 315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16" name="Freeform 316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17" name="Freeform 317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18" name="Freeform 318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19" name="Freeform 319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20" name="Freeform 320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21" name="Freeform 321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22" name="Freeform 322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23" name="Freeform 323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24" name="Freeform 324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25" name="Freeform 325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26" name="Freeform 326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27" name="Freeform 327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28" name="Freeform 328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29" name="Freeform 329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30" name="Freeform 330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31" name="Freeform 331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pic>
        <p:nvPicPr>
          <p:cNvPr id="332" name="Picture 3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45372" y="1383889"/>
            <a:ext cx="234628" cy="278472"/>
          </a:xfrm>
          <a:prstGeom prst="rect">
            <a:avLst/>
          </a:prstGeom>
        </p:spPr>
      </p:pic>
      <p:grpSp>
        <p:nvGrpSpPr>
          <p:cNvPr id="333" name="Group 333"/>
          <p:cNvGrpSpPr>
            <a:grpSpLocks noChangeAspect="1"/>
          </p:cNvGrpSpPr>
          <p:nvPr/>
        </p:nvGrpSpPr>
        <p:grpSpPr>
          <a:xfrm rot="-10800000">
            <a:off x="2845770" y="5268862"/>
            <a:ext cx="605790" cy="44445"/>
            <a:chOff x="0" y="0"/>
            <a:chExt cx="9621520" cy="276860"/>
          </a:xfrm>
        </p:grpSpPr>
        <p:sp>
          <p:nvSpPr>
            <p:cNvPr id="334" name="Freeform 334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35" name="Freeform 335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36" name="Freeform 336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37" name="Freeform 337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38" name="Freeform 338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39" name="Freeform 339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40" name="Freeform 340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41" name="Freeform 341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42" name="Freeform 342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43" name="Freeform 343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44" name="Freeform 344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45" name="Freeform 345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46" name="Freeform 346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47" name="Freeform 347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48" name="Freeform 348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49" name="Freeform 349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50" name="Freeform 350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51" name="Freeform 351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52" name="Freeform 352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353" name="Group 353"/>
          <p:cNvGrpSpPr/>
          <p:nvPr/>
        </p:nvGrpSpPr>
        <p:grpSpPr>
          <a:xfrm>
            <a:off x="3183994" y="2905746"/>
            <a:ext cx="1437818" cy="533585"/>
            <a:chOff x="0" y="0"/>
            <a:chExt cx="6226810" cy="2310817"/>
          </a:xfrm>
        </p:grpSpPr>
        <p:sp>
          <p:nvSpPr>
            <p:cNvPr id="354" name="Freeform 354"/>
            <p:cNvSpPr/>
            <p:nvPr/>
          </p:nvSpPr>
          <p:spPr>
            <a:xfrm>
              <a:off x="0" y="-123190"/>
              <a:ext cx="6226810" cy="2557197"/>
            </a:xfrm>
            <a:custGeom>
              <a:avLst/>
              <a:gdLst/>
              <a:ahLst/>
              <a:cxnLst/>
              <a:rect l="l" t="t" r="r" b="b"/>
              <a:pathLst>
                <a:path w="6226810" h="2557197">
                  <a:moveTo>
                    <a:pt x="6226810" y="574040"/>
                  </a:moveTo>
                  <a:lnTo>
                    <a:pt x="0" y="574040"/>
                  </a:lnTo>
                  <a:lnTo>
                    <a:pt x="0" y="1990777"/>
                  </a:lnTo>
                  <a:lnTo>
                    <a:pt x="6226810" y="1990777"/>
                  </a:lnTo>
                  <a:lnTo>
                    <a:pt x="6226810" y="574040"/>
                  </a:lnTo>
                  <a:close/>
                  <a:moveTo>
                    <a:pt x="0" y="1990777"/>
                  </a:moveTo>
                  <a:lnTo>
                    <a:pt x="0" y="2066977"/>
                  </a:lnTo>
                  <a:cubicBezTo>
                    <a:pt x="2360930" y="2557197"/>
                    <a:pt x="3865880" y="2557197"/>
                    <a:pt x="6226810" y="2066977"/>
                  </a:cubicBezTo>
                  <a:lnTo>
                    <a:pt x="6226810" y="1990777"/>
                  </a:lnTo>
                  <a:lnTo>
                    <a:pt x="0" y="1990777"/>
                  </a:lnTo>
                  <a:close/>
                  <a:moveTo>
                    <a:pt x="6226810" y="490220"/>
                  </a:moveTo>
                  <a:cubicBezTo>
                    <a:pt x="3865880" y="0"/>
                    <a:pt x="2360930" y="0"/>
                    <a:pt x="0" y="490220"/>
                  </a:cubicBezTo>
                  <a:lnTo>
                    <a:pt x="0" y="574040"/>
                  </a:lnTo>
                  <a:lnTo>
                    <a:pt x="6226810" y="574040"/>
                  </a:lnTo>
                  <a:cubicBezTo>
                    <a:pt x="6226810" y="574040"/>
                    <a:pt x="6226810" y="490220"/>
                    <a:pt x="6226810" y="49022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sp>
        <p:nvSpPr>
          <p:cNvPr id="355" name="TextBox 355"/>
          <p:cNvSpPr txBox="1"/>
          <p:nvPr/>
        </p:nvSpPr>
        <p:spPr>
          <a:xfrm>
            <a:off x="3773739" y="4137589"/>
            <a:ext cx="393996" cy="12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5"/>
              </a:lnSpc>
            </a:pPr>
            <a:r>
              <a:rPr lang="en-US" sz="1006" spc="110">
                <a:solidFill>
                  <a:srgbClr val="FFF430"/>
                </a:solidFill>
                <a:latin typeface="Aileron Regular Bold"/>
              </a:rPr>
              <a:t>NO</a:t>
            </a:r>
          </a:p>
        </p:txBody>
      </p:sp>
      <p:grpSp>
        <p:nvGrpSpPr>
          <p:cNvPr id="356" name="Group 356"/>
          <p:cNvGrpSpPr/>
          <p:nvPr/>
        </p:nvGrpSpPr>
        <p:grpSpPr>
          <a:xfrm>
            <a:off x="3183994" y="3892471"/>
            <a:ext cx="1437818" cy="533585"/>
            <a:chOff x="0" y="0"/>
            <a:chExt cx="6226810" cy="2310817"/>
          </a:xfrm>
        </p:grpSpPr>
        <p:sp>
          <p:nvSpPr>
            <p:cNvPr id="357" name="Freeform 357"/>
            <p:cNvSpPr/>
            <p:nvPr/>
          </p:nvSpPr>
          <p:spPr>
            <a:xfrm>
              <a:off x="0" y="-123190"/>
              <a:ext cx="6226810" cy="2557197"/>
            </a:xfrm>
            <a:custGeom>
              <a:avLst/>
              <a:gdLst/>
              <a:ahLst/>
              <a:cxnLst/>
              <a:rect l="l" t="t" r="r" b="b"/>
              <a:pathLst>
                <a:path w="6226810" h="2557197">
                  <a:moveTo>
                    <a:pt x="6226810" y="574040"/>
                  </a:moveTo>
                  <a:lnTo>
                    <a:pt x="0" y="574040"/>
                  </a:lnTo>
                  <a:lnTo>
                    <a:pt x="0" y="1990777"/>
                  </a:lnTo>
                  <a:lnTo>
                    <a:pt x="6226810" y="1990777"/>
                  </a:lnTo>
                  <a:lnTo>
                    <a:pt x="6226810" y="574040"/>
                  </a:lnTo>
                  <a:close/>
                  <a:moveTo>
                    <a:pt x="0" y="1990777"/>
                  </a:moveTo>
                  <a:lnTo>
                    <a:pt x="0" y="2066977"/>
                  </a:lnTo>
                  <a:cubicBezTo>
                    <a:pt x="2360930" y="2557197"/>
                    <a:pt x="3865880" y="2557197"/>
                    <a:pt x="6226810" y="2066977"/>
                  </a:cubicBezTo>
                  <a:lnTo>
                    <a:pt x="6226810" y="1990777"/>
                  </a:lnTo>
                  <a:lnTo>
                    <a:pt x="0" y="1990777"/>
                  </a:lnTo>
                  <a:close/>
                  <a:moveTo>
                    <a:pt x="6226810" y="490220"/>
                  </a:moveTo>
                  <a:cubicBezTo>
                    <a:pt x="3865880" y="0"/>
                    <a:pt x="2360930" y="0"/>
                    <a:pt x="0" y="490220"/>
                  </a:cubicBezTo>
                  <a:lnTo>
                    <a:pt x="0" y="574040"/>
                  </a:lnTo>
                  <a:lnTo>
                    <a:pt x="6226810" y="574040"/>
                  </a:lnTo>
                  <a:cubicBezTo>
                    <a:pt x="6226810" y="574040"/>
                    <a:pt x="6226810" y="490220"/>
                    <a:pt x="6226810" y="49022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358" name="Group 358"/>
          <p:cNvGrpSpPr/>
          <p:nvPr/>
        </p:nvGrpSpPr>
        <p:grpSpPr>
          <a:xfrm>
            <a:off x="3153977" y="4990224"/>
            <a:ext cx="1437818" cy="533585"/>
            <a:chOff x="0" y="0"/>
            <a:chExt cx="6226810" cy="2310817"/>
          </a:xfrm>
        </p:grpSpPr>
        <p:sp>
          <p:nvSpPr>
            <p:cNvPr id="359" name="Freeform 359"/>
            <p:cNvSpPr/>
            <p:nvPr/>
          </p:nvSpPr>
          <p:spPr>
            <a:xfrm>
              <a:off x="0" y="-123190"/>
              <a:ext cx="6226810" cy="2557197"/>
            </a:xfrm>
            <a:custGeom>
              <a:avLst/>
              <a:gdLst/>
              <a:ahLst/>
              <a:cxnLst/>
              <a:rect l="l" t="t" r="r" b="b"/>
              <a:pathLst>
                <a:path w="6226810" h="2557197">
                  <a:moveTo>
                    <a:pt x="6226810" y="574040"/>
                  </a:moveTo>
                  <a:lnTo>
                    <a:pt x="0" y="574040"/>
                  </a:lnTo>
                  <a:lnTo>
                    <a:pt x="0" y="1990777"/>
                  </a:lnTo>
                  <a:lnTo>
                    <a:pt x="6226810" y="1990777"/>
                  </a:lnTo>
                  <a:lnTo>
                    <a:pt x="6226810" y="574040"/>
                  </a:lnTo>
                  <a:close/>
                  <a:moveTo>
                    <a:pt x="0" y="1990777"/>
                  </a:moveTo>
                  <a:lnTo>
                    <a:pt x="0" y="2066977"/>
                  </a:lnTo>
                  <a:cubicBezTo>
                    <a:pt x="2360930" y="2557197"/>
                    <a:pt x="3865880" y="2557197"/>
                    <a:pt x="6226810" y="2066977"/>
                  </a:cubicBezTo>
                  <a:lnTo>
                    <a:pt x="6226810" y="1990777"/>
                  </a:lnTo>
                  <a:lnTo>
                    <a:pt x="0" y="1990777"/>
                  </a:lnTo>
                  <a:close/>
                  <a:moveTo>
                    <a:pt x="6226810" y="490220"/>
                  </a:moveTo>
                  <a:cubicBezTo>
                    <a:pt x="3865880" y="0"/>
                    <a:pt x="2360930" y="0"/>
                    <a:pt x="0" y="490220"/>
                  </a:cubicBezTo>
                  <a:lnTo>
                    <a:pt x="0" y="574040"/>
                  </a:lnTo>
                  <a:lnTo>
                    <a:pt x="6226810" y="574040"/>
                  </a:lnTo>
                  <a:cubicBezTo>
                    <a:pt x="6226810" y="574040"/>
                    <a:pt x="6226810" y="490220"/>
                    <a:pt x="6226810" y="49022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360" name="Group 360"/>
          <p:cNvGrpSpPr/>
          <p:nvPr/>
        </p:nvGrpSpPr>
        <p:grpSpPr>
          <a:xfrm>
            <a:off x="4804629" y="2298792"/>
            <a:ext cx="1711969" cy="479504"/>
            <a:chOff x="0" y="0"/>
            <a:chExt cx="19179980" cy="5372100"/>
          </a:xfrm>
        </p:grpSpPr>
        <p:sp>
          <p:nvSpPr>
            <p:cNvPr id="361" name="Freeform 361"/>
            <p:cNvSpPr/>
            <p:nvPr/>
          </p:nvSpPr>
          <p:spPr>
            <a:xfrm>
              <a:off x="0" y="0"/>
              <a:ext cx="19179980" cy="5372100"/>
            </a:xfrm>
            <a:custGeom>
              <a:avLst/>
              <a:gdLst/>
              <a:ahLst/>
              <a:cxnLst/>
              <a:rect l="l" t="t" r="r" b="b"/>
              <a:pathLst>
                <a:path w="19179980" h="5372100">
                  <a:moveTo>
                    <a:pt x="176293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7629310" y="5372100"/>
                  </a:lnTo>
                  <a:lnTo>
                    <a:pt x="19179980" y="2686050"/>
                  </a:lnTo>
                  <a:lnTo>
                    <a:pt x="17629310" y="0"/>
                  </a:lnTo>
                  <a:close/>
                </a:path>
              </a:pathLst>
            </a:custGeom>
            <a:solidFill>
              <a:srgbClr val="1C536F"/>
            </a:solidFill>
          </p:spPr>
        </p:sp>
      </p:grpSp>
      <p:sp>
        <p:nvSpPr>
          <p:cNvPr id="362" name="TextBox 362"/>
          <p:cNvSpPr txBox="1"/>
          <p:nvPr/>
        </p:nvSpPr>
        <p:spPr>
          <a:xfrm>
            <a:off x="38100" y="3757409"/>
            <a:ext cx="1626275" cy="62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1C536F"/>
                </a:solidFill>
                <a:latin typeface="Aileron Regular Bold"/>
              </a:rPr>
              <a:t>Servidor (docente/ técnico)</a:t>
            </a:r>
          </a:p>
          <a:p>
            <a:pPr algn="ctr">
              <a:lnSpc>
                <a:spcPts val="1630"/>
              </a:lnSpc>
            </a:pPr>
            <a:endParaRPr lang="en-US" sz="1207" spc="120">
              <a:solidFill>
                <a:srgbClr val="1C536F"/>
              </a:solidFill>
              <a:latin typeface="Aileron Regular Bold"/>
            </a:endParaRPr>
          </a:p>
        </p:txBody>
      </p:sp>
      <p:grpSp>
        <p:nvGrpSpPr>
          <p:cNvPr id="363" name="Group 363"/>
          <p:cNvGrpSpPr/>
          <p:nvPr/>
        </p:nvGrpSpPr>
        <p:grpSpPr>
          <a:xfrm>
            <a:off x="43815" y="4210535"/>
            <a:ext cx="1711969" cy="479504"/>
            <a:chOff x="0" y="0"/>
            <a:chExt cx="19179980" cy="5372100"/>
          </a:xfrm>
        </p:grpSpPr>
        <p:sp>
          <p:nvSpPr>
            <p:cNvPr id="364" name="Freeform 364"/>
            <p:cNvSpPr/>
            <p:nvPr/>
          </p:nvSpPr>
          <p:spPr>
            <a:xfrm>
              <a:off x="0" y="0"/>
              <a:ext cx="19179980" cy="5372100"/>
            </a:xfrm>
            <a:custGeom>
              <a:avLst/>
              <a:gdLst/>
              <a:ahLst/>
              <a:cxnLst/>
              <a:rect l="l" t="t" r="r" b="b"/>
              <a:pathLst>
                <a:path w="19179980" h="5372100">
                  <a:moveTo>
                    <a:pt x="176293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7629310" y="5372100"/>
                  </a:lnTo>
                  <a:lnTo>
                    <a:pt x="19179980" y="2686050"/>
                  </a:lnTo>
                  <a:lnTo>
                    <a:pt x="17629310" y="0"/>
                  </a:lnTo>
                  <a:close/>
                </a:path>
              </a:pathLst>
            </a:custGeom>
            <a:solidFill>
              <a:srgbClr val="1C536F"/>
            </a:solidFill>
          </p:spPr>
        </p:sp>
      </p:grpSp>
      <p:sp>
        <p:nvSpPr>
          <p:cNvPr id="365" name="TextBox 365"/>
          <p:cNvSpPr txBox="1"/>
          <p:nvPr/>
        </p:nvSpPr>
        <p:spPr>
          <a:xfrm>
            <a:off x="1206790" y="3134380"/>
            <a:ext cx="1372197" cy="41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1C536F"/>
                </a:solidFill>
                <a:latin typeface="Aileron Regular Bold"/>
              </a:rPr>
              <a:t>Qual o tipo de demanda?</a:t>
            </a:r>
          </a:p>
        </p:txBody>
      </p:sp>
      <p:pic>
        <p:nvPicPr>
          <p:cNvPr id="366" name="Picture 366"/>
          <p:cNvPicPr>
            <a:picLocks noChangeAspect="1"/>
          </p:cNvPicPr>
          <p:nvPr/>
        </p:nvPicPr>
        <p:blipFill>
          <a:blip r:embed="rId14"/>
          <a:srcRect l="51744" t="13531" r="11200" b="32790"/>
          <a:stretch>
            <a:fillRect/>
          </a:stretch>
        </p:blipFill>
        <p:spPr>
          <a:xfrm>
            <a:off x="8813800" y="9525"/>
            <a:ext cx="939800" cy="930275"/>
          </a:xfrm>
          <a:prstGeom prst="rect">
            <a:avLst/>
          </a:prstGeom>
        </p:spPr>
      </p:pic>
      <p:pic>
        <p:nvPicPr>
          <p:cNvPr id="367" name="Picture 367"/>
          <p:cNvPicPr>
            <a:picLocks noChangeAspect="1"/>
          </p:cNvPicPr>
          <p:nvPr/>
        </p:nvPicPr>
        <p:blipFill>
          <a:blip r:embed="rId14"/>
          <a:srcRect l="14062" t="13531" r="51260" b="32551"/>
          <a:stretch>
            <a:fillRect/>
          </a:stretch>
        </p:blipFill>
        <p:spPr>
          <a:xfrm>
            <a:off x="7848600" y="18085"/>
            <a:ext cx="879475" cy="934415"/>
          </a:xfrm>
          <a:prstGeom prst="rect">
            <a:avLst/>
          </a:prstGeom>
        </p:spPr>
      </p:pic>
      <p:grpSp>
        <p:nvGrpSpPr>
          <p:cNvPr id="368" name="Group 368"/>
          <p:cNvGrpSpPr>
            <a:grpSpLocks noChangeAspect="1"/>
          </p:cNvGrpSpPr>
          <p:nvPr/>
        </p:nvGrpSpPr>
        <p:grpSpPr>
          <a:xfrm rot="-10800000">
            <a:off x="948189" y="3336940"/>
            <a:ext cx="338956" cy="43048"/>
            <a:chOff x="0" y="0"/>
            <a:chExt cx="9621520" cy="276860"/>
          </a:xfrm>
        </p:grpSpPr>
        <p:sp>
          <p:nvSpPr>
            <p:cNvPr id="369" name="Freeform 369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70" name="Freeform 370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71" name="Freeform 371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72" name="Freeform 372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73" name="Freeform 373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74" name="Freeform 374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75" name="Freeform 375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76" name="Freeform 376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77" name="Freeform 377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78" name="Freeform 378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79" name="Freeform 379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80" name="Freeform 380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81" name="Freeform 381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82" name="Freeform 382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83" name="Freeform 383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84" name="Freeform 384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85" name="Freeform 385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86" name="Freeform 386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387" name="Freeform 387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388" name="Group 388"/>
          <p:cNvGrpSpPr/>
          <p:nvPr/>
        </p:nvGrpSpPr>
        <p:grpSpPr>
          <a:xfrm>
            <a:off x="6866442" y="3323053"/>
            <a:ext cx="1339143" cy="726244"/>
            <a:chOff x="0" y="0"/>
            <a:chExt cx="9905775" cy="5372100"/>
          </a:xfrm>
        </p:grpSpPr>
        <p:sp>
          <p:nvSpPr>
            <p:cNvPr id="389" name="Freeform 389"/>
            <p:cNvSpPr/>
            <p:nvPr/>
          </p:nvSpPr>
          <p:spPr>
            <a:xfrm>
              <a:off x="0" y="0"/>
              <a:ext cx="9905775" cy="5372100"/>
            </a:xfrm>
            <a:custGeom>
              <a:avLst/>
              <a:gdLst/>
              <a:ahLst/>
              <a:cxnLst/>
              <a:rect l="l" t="t" r="r" b="b"/>
              <a:pathLst>
                <a:path w="9905775" h="5372100">
                  <a:moveTo>
                    <a:pt x="8355105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8355105" y="5372100"/>
                  </a:lnTo>
                  <a:lnTo>
                    <a:pt x="9905775" y="2686050"/>
                  </a:lnTo>
                  <a:lnTo>
                    <a:pt x="8355105" y="0"/>
                  </a:lnTo>
                  <a:close/>
                </a:path>
              </a:pathLst>
            </a:custGeom>
            <a:solidFill>
              <a:srgbClr val="1C536F"/>
            </a:solidFill>
          </p:spPr>
        </p:sp>
      </p:grpSp>
      <p:sp>
        <p:nvSpPr>
          <p:cNvPr id="390" name="TextBox 390"/>
          <p:cNvSpPr txBox="1"/>
          <p:nvPr/>
        </p:nvSpPr>
        <p:spPr>
          <a:xfrm>
            <a:off x="100102" y="238813"/>
            <a:ext cx="6485588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4200" spc="126">
                <a:solidFill>
                  <a:srgbClr val="FFF430"/>
                </a:solidFill>
                <a:latin typeface="Aileron Heavy"/>
              </a:rPr>
              <a:t>Fluxo das demandas para retorno presencial  UFSJ/ CSL</a:t>
            </a:r>
          </a:p>
        </p:txBody>
      </p:sp>
      <p:sp>
        <p:nvSpPr>
          <p:cNvPr id="391" name="TextBox 391"/>
          <p:cNvSpPr txBox="1"/>
          <p:nvPr/>
        </p:nvSpPr>
        <p:spPr>
          <a:xfrm>
            <a:off x="81915" y="6617039"/>
            <a:ext cx="2367993" cy="62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1C536F"/>
                </a:solidFill>
                <a:latin typeface="Aileron Regular Bold"/>
              </a:rPr>
              <a:t>Resposta encaminhada ao solicitante responsável no prazo de 7 dias</a:t>
            </a:r>
          </a:p>
        </p:txBody>
      </p:sp>
      <p:sp>
        <p:nvSpPr>
          <p:cNvPr id="392" name="TextBox 392"/>
          <p:cNvSpPr txBox="1"/>
          <p:nvPr/>
        </p:nvSpPr>
        <p:spPr>
          <a:xfrm>
            <a:off x="8273006" y="3382711"/>
            <a:ext cx="1366967" cy="62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1C536F"/>
                </a:solidFill>
                <a:latin typeface="Aileron Regular Bold"/>
              </a:rPr>
              <a:t>Encaminha para a comissão</a:t>
            </a:r>
          </a:p>
        </p:txBody>
      </p:sp>
      <p:sp>
        <p:nvSpPr>
          <p:cNvPr id="393" name="TextBox 393"/>
          <p:cNvSpPr txBox="1"/>
          <p:nvPr/>
        </p:nvSpPr>
        <p:spPr>
          <a:xfrm>
            <a:off x="7713350" y="5942105"/>
            <a:ext cx="2000760" cy="1040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1C536F"/>
                </a:solidFill>
                <a:latin typeface="Aileron Regular Bold"/>
              </a:rPr>
              <a:t>Análise da demanda de acordo com os critérios estabelecidos e condições sanitárias</a:t>
            </a:r>
          </a:p>
        </p:txBody>
      </p:sp>
      <p:sp>
        <p:nvSpPr>
          <p:cNvPr id="394" name="TextBox 394"/>
          <p:cNvSpPr txBox="1"/>
          <p:nvPr/>
        </p:nvSpPr>
        <p:spPr>
          <a:xfrm>
            <a:off x="3857332" y="6045610"/>
            <a:ext cx="2038935" cy="83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1C536F"/>
                </a:solidFill>
                <a:latin typeface="Aileron Regular Bold"/>
              </a:rPr>
              <a:t>Análise da disponibilidade do espaço/ equipe para higienização</a:t>
            </a:r>
          </a:p>
        </p:txBody>
      </p:sp>
      <p:sp>
        <p:nvSpPr>
          <p:cNvPr id="395" name="TextBox 395"/>
          <p:cNvSpPr txBox="1"/>
          <p:nvPr/>
        </p:nvSpPr>
        <p:spPr>
          <a:xfrm>
            <a:off x="5235924" y="1839509"/>
            <a:ext cx="3267075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200" spc="228">
                <a:solidFill>
                  <a:srgbClr val="FFF430"/>
                </a:solidFill>
                <a:latin typeface="Aileron Regular"/>
              </a:rPr>
              <a:t>comissao.csl@ufsj.edu.br</a:t>
            </a:r>
          </a:p>
        </p:txBody>
      </p:sp>
      <p:sp>
        <p:nvSpPr>
          <p:cNvPr id="396" name="TextBox 396"/>
          <p:cNvSpPr txBox="1"/>
          <p:nvPr/>
        </p:nvSpPr>
        <p:spPr>
          <a:xfrm>
            <a:off x="5236382" y="1412636"/>
            <a:ext cx="4517218" cy="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0"/>
              </a:lnSpc>
            </a:pPr>
            <a:r>
              <a:rPr lang="en-US" sz="1200" spc="228">
                <a:solidFill>
                  <a:srgbClr val="FFF430"/>
                </a:solidFill>
                <a:latin typeface="Aileron Regular"/>
              </a:rPr>
              <a:t>https://ufsj.edu.br/csl/retorno_presencial.php</a:t>
            </a:r>
          </a:p>
        </p:txBody>
      </p:sp>
      <p:sp>
        <p:nvSpPr>
          <p:cNvPr id="397" name="TextBox 397"/>
          <p:cNvSpPr txBox="1"/>
          <p:nvPr/>
        </p:nvSpPr>
        <p:spPr>
          <a:xfrm>
            <a:off x="3363559" y="2938872"/>
            <a:ext cx="1087870" cy="41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FFF430"/>
                </a:solidFill>
                <a:latin typeface="Aileron Regular Bold"/>
              </a:rPr>
              <a:t>Disciplina / Curso</a:t>
            </a:r>
          </a:p>
        </p:txBody>
      </p:sp>
      <p:sp>
        <p:nvSpPr>
          <p:cNvPr id="398" name="TextBox 398"/>
          <p:cNvSpPr txBox="1"/>
          <p:nvPr/>
        </p:nvSpPr>
        <p:spPr>
          <a:xfrm>
            <a:off x="3368494" y="3945878"/>
            <a:ext cx="1087870" cy="41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FFF430"/>
                </a:solidFill>
                <a:latin typeface="Aileron Regular Bold"/>
              </a:rPr>
              <a:t>Pesquisa / Extensão</a:t>
            </a:r>
          </a:p>
        </p:txBody>
      </p:sp>
      <p:sp>
        <p:nvSpPr>
          <p:cNvPr id="399" name="TextBox 399"/>
          <p:cNvSpPr txBox="1"/>
          <p:nvPr/>
        </p:nvSpPr>
        <p:spPr>
          <a:xfrm>
            <a:off x="3136869" y="5157809"/>
            <a:ext cx="1400608" cy="212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FFF430"/>
                </a:solidFill>
                <a:latin typeface="Aileron Regular Bold"/>
              </a:rPr>
              <a:t>Administrativo</a:t>
            </a:r>
          </a:p>
        </p:txBody>
      </p:sp>
      <p:sp>
        <p:nvSpPr>
          <p:cNvPr id="400" name="TextBox 400"/>
          <p:cNvSpPr txBox="1"/>
          <p:nvPr/>
        </p:nvSpPr>
        <p:spPr>
          <a:xfrm>
            <a:off x="5116679" y="2295410"/>
            <a:ext cx="1087870" cy="41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FFF430"/>
                </a:solidFill>
                <a:latin typeface="Aileron Regular Bold"/>
              </a:rPr>
              <a:t>Solicitante responsável</a:t>
            </a:r>
          </a:p>
        </p:txBody>
      </p:sp>
      <p:sp>
        <p:nvSpPr>
          <p:cNvPr id="401" name="TextBox 401"/>
          <p:cNvSpPr txBox="1"/>
          <p:nvPr/>
        </p:nvSpPr>
        <p:spPr>
          <a:xfrm>
            <a:off x="43815" y="4239887"/>
            <a:ext cx="1711969" cy="41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  <a:spcBef>
                <a:spcPct val="0"/>
              </a:spcBef>
            </a:pPr>
            <a:r>
              <a:rPr lang="en-US" sz="1207" spc="120">
                <a:solidFill>
                  <a:srgbClr val="FFF248"/>
                </a:solidFill>
                <a:latin typeface="Aileron Regular Bold"/>
              </a:rPr>
              <a:t>Solicitante primário</a:t>
            </a:r>
          </a:p>
        </p:txBody>
      </p:sp>
      <p:sp>
        <p:nvSpPr>
          <p:cNvPr id="402" name="TextBox 402"/>
          <p:cNvSpPr txBox="1"/>
          <p:nvPr/>
        </p:nvSpPr>
        <p:spPr>
          <a:xfrm>
            <a:off x="6917343" y="3338326"/>
            <a:ext cx="1237341" cy="62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FFF430"/>
                </a:solidFill>
                <a:latin typeface="Aileron Regular Bold"/>
              </a:rPr>
              <a:t>Análise prévia da solicitação</a:t>
            </a:r>
          </a:p>
        </p:txBody>
      </p:sp>
      <p:grpSp>
        <p:nvGrpSpPr>
          <p:cNvPr id="403" name="Group 403"/>
          <p:cNvGrpSpPr>
            <a:grpSpLocks noChangeAspect="1"/>
          </p:cNvGrpSpPr>
          <p:nvPr/>
        </p:nvGrpSpPr>
        <p:grpSpPr>
          <a:xfrm rot="-10800000">
            <a:off x="8177010" y="3676650"/>
            <a:ext cx="359147" cy="43048"/>
            <a:chOff x="0" y="0"/>
            <a:chExt cx="9621520" cy="276860"/>
          </a:xfrm>
        </p:grpSpPr>
        <p:sp>
          <p:nvSpPr>
            <p:cNvPr id="404" name="Freeform 404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05" name="Freeform 405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06" name="Freeform 406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07" name="Freeform 407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08" name="Freeform 408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09" name="Freeform 409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10" name="Freeform 410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11" name="Freeform 411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12" name="Freeform 412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13" name="Freeform 413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14" name="Freeform 414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15" name="Freeform 415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16" name="Freeform 416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17" name="Freeform 417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18" name="Freeform 418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19" name="Freeform 419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20" name="Freeform 420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21" name="Freeform 421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22" name="Freeform 422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  <p:grpSp>
        <p:nvGrpSpPr>
          <p:cNvPr id="423" name="Group 423"/>
          <p:cNvGrpSpPr/>
          <p:nvPr/>
        </p:nvGrpSpPr>
        <p:grpSpPr>
          <a:xfrm>
            <a:off x="7986390" y="2323985"/>
            <a:ext cx="1711969" cy="479504"/>
            <a:chOff x="0" y="0"/>
            <a:chExt cx="19179980" cy="5372100"/>
          </a:xfrm>
        </p:grpSpPr>
        <p:sp>
          <p:nvSpPr>
            <p:cNvPr id="424" name="Freeform 424"/>
            <p:cNvSpPr/>
            <p:nvPr/>
          </p:nvSpPr>
          <p:spPr>
            <a:xfrm>
              <a:off x="0" y="0"/>
              <a:ext cx="19179980" cy="5372100"/>
            </a:xfrm>
            <a:custGeom>
              <a:avLst/>
              <a:gdLst/>
              <a:ahLst/>
              <a:cxnLst/>
              <a:rect l="l" t="t" r="r" b="b"/>
              <a:pathLst>
                <a:path w="19179980" h="5372100">
                  <a:moveTo>
                    <a:pt x="176293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7629310" y="5372100"/>
                  </a:lnTo>
                  <a:lnTo>
                    <a:pt x="19179980" y="2686050"/>
                  </a:lnTo>
                  <a:lnTo>
                    <a:pt x="17629310" y="0"/>
                  </a:lnTo>
                  <a:close/>
                </a:path>
              </a:pathLst>
            </a:custGeom>
            <a:solidFill>
              <a:srgbClr val="1C536F"/>
            </a:solidFill>
          </p:spPr>
        </p:sp>
      </p:grpSp>
      <p:sp>
        <p:nvSpPr>
          <p:cNvPr id="425" name="TextBox 425"/>
          <p:cNvSpPr txBox="1"/>
          <p:nvPr/>
        </p:nvSpPr>
        <p:spPr>
          <a:xfrm>
            <a:off x="8298440" y="2320603"/>
            <a:ext cx="1087870" cy="419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0"/>
              </a:lnSpc>
            </a:pPr>
            <a:r>
              <a:rPr lang="en-US" sz="1207" spc="120">
                <a:solidFill>
                  <a:srgbClr val="FFF430"/>
                </a:solidFill>
                <a:latin typeface="Aileron Regular Bold"/>
              </a:rPr>
              <a:t>Dicon e Biblioteca</a:t>
            </a:r>
          </a:p>
        </p:txBody>
      </p:sp>
      <p:grpSp>
        <p:nvGrpSpPr>
          <p:cNvPr id="426" name="Group 426"/>
          <p:cNvGrpSpPr>
            <a:grpSpLocks noChangeAspect="1"/>
          </p:cNvGrpSpPr>
          <p:nvPr/>
        </p:nvGrpSpPr>
        <p:grpSpPr>
          <a:xfrm rot="-5504352">
            <a:off x="8673101" y="3060319"/>
            <a:ext cx="516446" cy="61901"/>
            <a:chOff x="0" y="0"/>
            <a:chExt cx="9621520" cy="276860"/>
          </a:xfrm>
        </p:grpSpPr>
        <p:sp>
          <p:nvSpPr>
            <p:cNvPr id="427" name="Freeform 427"/>
            <p:cNvSpPr/>
            <p:nvPr/>
          </p:nvSpPr>
          <p:spPr>
            <a:xfrm>
              <a:off x="253365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28" name="Freeform 428"/>
            <p:cNvSpPr/>
            <p:nvPr/>
          </p:nvSpPr>
          <p:spPr>
            <a:xfrm>
              <a:off x="304038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29" name="Freeform 429"/>
            <p:cNvSpPr/>
            <p:nvPr/>
          </p:nvSpPr>
          <p:spPr>
            <a:xfrm>
              <a:off x="20269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30" name="Freeform 430"/>
            <p:cNvSpPr/>
            <p:nvPr/>
          </p:nvSpPr>
          <p:spPr>
            <a:xfrm>
              <a:off x="405257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31" name="Freeform 431"/>
            <p:cNvSpPr/>
            <p:nvPr/>
          </p:nvSpPr>
          <p:spPr>
            <a:xfrm>
              <a:off x="1270" y="11430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30" y="0"/>
                  </a:moveTo>
                  <a:cubicBezTo>
                    <a:pt x="92710" y="0"/>
                    <a:pt x="59690" y="13970"/>
                    <a:pt x="36830" y="36830"/>
                  </a:cubicBezTo>
                  <a:cubicBezTo>
                    <a:pt x="12700" y="59690"/>
                    <a:pt x="0" y="92710"/>
                    <a:pt x="0" y="125730"/>
                  </a:cubicBezTo>
                  <a:cubicBezTo>
                    <a:pt x="0" y="158750"/>
                    <a:pt x="13970" y="191770"/>
                    <a:pt x="36830" y="214630"/>
                  </a:cubicBezTo>
                  <a:cubicBezTo>
                    <a:pt x="59690" y="238760"/>
                    <a:pt x="92710" y="251460"/>
                    <a:pt x="125730" y="251460"/>
                  </a:cubicBezTo>
                  <a:cubicBezTo>
                    <a:pt x="158750" y="251460"/>
                    <a:pt x="191770" y="237490"/>
                    <a:pt x="214630" y="214630"/>
                  </a:cubicBezTo>
                  <a:cubicBezTo>
                    <a:pt x="238760" y="191770"/>
                    <a:pt x="251460" y="158750"/>
                    <a:pt x="251460" y="125730"/>
                  </a:cubicBezTo>
                  <a:cubicBezTo>
                    <a:pt x="251460" y="92710"/>
                    <a:pt x="237490" y="59690"/>
                    <a:pt x="214630" y="36830"/>
                  </a:cubicBezTo>
                  <a:cubicBezTo>
                    <a:pt x="191770" y="13970"/>
                    <a:pt x="158750" y="0"/>
                    <a:pt x="125730" y="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32" name="Freeform 432"/>
            <p:cNvSpPr/>
            <p:nvPr/>
          </p:nvSpPr>
          <p:spPr>
            <a:xfrm>
              <a:off x="45593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33" name="Freeform 433"/>
            <p:cNvSpPr/>
            <p:nvPr/>
          </p:nvSpPr>
          <p:spPr>
            <a:xfrm>
              <a:off x="50800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34" name="Freeform 434"/>
            <p:cNvSpPr/>
            <p:nvPr/>
          </p:nvSpPr>
          <p:spPr>
            <a:xfrm>
              <a:off x="101473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35" name="Freeform 435"/>
            <p:cNvSpPr/>
            <p:nvPr/>
          </p:nvSpPr>
          <p:spPr>
            <a:xfrm>
              <a:off x="15201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36" name="Freeform 436"/>
            <p:cNvSpPr/>
            <p:nvPr/>
          </p:nvSpPr>
          <p:spPr>
            <a:xfrm>
              <a:off x="354584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37" name="Freeform 437"/>
            <p:cNvSpPr/>
            <p:nvPr/>
          </p:nvSpPr>
          <p:spPr>
            <a:xfrm>
              <a:off x="759713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4311" y="0"/>
                    <a:pt x="125731" y="0"/>
                  </a:cubicBezTo>
                  <a:cubicBezTo>
                    <a:pt x="55881" y="0"/>
                    <a:pt x="0" y="57150"/>
                    <a:pt x="0" y="125730"/>
                  </a:cubicBezTo>
                  <a:cubicBezTo>
                    <a:pt x="0" y="195580"/>
                    <a:pt x="55881" y="251460"/>
                    <a:pt x="125731" y="251460"/>
                  </a:cubicBezTo>
                  <a:cubicBezTo>
                    <a:pt x="195581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38" name="Freeform 438"/>
            <p:cNvSpPr/>
            <p:nvPr/>
          </p:nvSpPr>
          <p:spPr>
            <a:xfrm>
              <a:off x="810387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39" name="Freeform 439"/>
            <p:cNvSpPr/>
            <p:nvPr/>
          </p:nvSpPr>
          <p:spPr>
            <a:xfrm>
              <a:off x="860933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40" name="Freeform 440"/>
            <p:cNvSpPr/>
            <p:nvPr/>
          </p:nvSpPr>
          <p:spPr>
            <a:xfrm>
              <a:off x="911605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41" name="Freeform 441"/>
            <p:cNvSpPr/>
            <p:nvPr/>
          </p:nvSpPr>
          <p:spPr>
            <a:xfrm>
              <a:off x="7090409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1" y="125730"/>
                  </a:moveTo>
                  <a:cubicBezTo>
                    <a:pt x="251461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1" y="195580"/>
                    <a:pt x="251461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42" name="Freeform 442"/>
            <p:cNvSpPr/>
            <p:nvPr/>
          </p:nvSpPr>
          <p:spPr>
            <a:xfrm>
              <a:off x="557149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43" name="Freeform 443"/>
            <p:cNvSpPr/>
            <p:nvPr/>
          </p:nvSpPr>
          <p:spPr>
            <a:xfrm>
              <a:off x="607822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5880" y="251460"/>
                    <a:pt x="125730" y="251460"/>
                  </a:cubicBezTo>
                  <a:cubicBezTo>
                    <a:pt x="19431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44" name="Freeform 444"/>
            <p:cNvSpPr/>
            <p:nvPr/>
          </p:nvSpPr>
          <p:spPr>
            <a:xfrm>
              <a:off x="5064760" y="11430"/>
              <a:ext cx="251460" cy="252730"/>
            </a:xfrm>
            <a:custGeom>
              <a:avLst/>
              <a:gdLst/>
              <a:ahLst/>
              <a:cxnLst/>
              <a:rect l="l" t="t" r="r" b="b"/>
              <a:pathLst>
                <a:path w="251460" h="252730">
                  <a:moveTo>
                    <a:pt x="251460" y="125730"/>
                  </a:moveTo>
                  <a:cubicBezTo>
                    <a:pt x="251460" y="55880"/>
                    <a:pt x="19431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  <p:sp>
          <p:nvSpPr>
            <p:cNvPr id="445" name="Freeform 445"/>
            <p:cNvSpPr/>
            <p:nvPr/>
          </p:nvSpPr>
          <p:spPr>
            <a:xfrm>
              <a:off x="6583680" y="11430"/>
              <a:ext cx="251461" cy="252730"/>
            </a:xfrm>
            <a:custGeom>
              <a:avLst/>
              <a:gdLst/>
              <a:ahLst/>
              <a:cxnLst/>
              <a:rect l="l" t="t" r="r" b="b"/>
              <a:pathLst>
                <a:path w="251461" h="252730">
                  <a:moveTo>
                    <a:pt x="251460" y="125730"/>
                  </a:moveTo>
                  <a:cubicBezTo>
                    <a:pt x="251460" y="55880"/>
                    <a:pt x="195580" y="0"/>
                    <a:pt x="125730" y="0"/>
                  </a:cubicBezTo>
                  <a:cubicBezTo>
                    <a:pt x="55880" y="0"/>
                    <a:pt x="0" y="57150"/>
                    <a:pt x="0" y="125730"/>
                  </a:cubicBezTo>
                  <a:cubicBezTo>
                    <a:pt x="0" y="195580"/>
                    <a:pt x="57150" y="251460"/>
                    <a:pt x="125730" y="251460"/>
                  </a:cubicBezTo>
                  <a:cubicBezTo>
                    <a:pt x="195580" y="252730"/>
                    <a:pt x="251460" y="195580"/>
                    <a:pt x="251460" y="125730"/>
                  </a:cubicBezTo>
                  <a:close/>
                </a:path>
              </a:pathLst>
            </a:custGeom>
            <a:solidFill>
              <a:srgbClr val="1C536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Aileron Regular Bold</vt:lpstr>
      <vt:lpstr>Calibri</vt:lpstr>
      <vt:lpstr>Aileron Heavy</vt:lpstr>
      <vt:lpstr>Aileron Regular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Blue Enrollment Process Flowchart</dc:title>
  <dc:creator>Cliente</dc:creator>
  <cp:lastModifiedBy>Alice Fabrino Oliveira</cp:lastModifiedBy>
  <cp:revision>2</cp:revision>
  <dcterms:created xsi:type="dcterms:W3CDTF">2006-08-16T00:00:00Z</dcterms:created>
  <dcterms:modified xsi:type="dcterms:W3CDTF">2021-10-22T17:17:48Z</dcterms:modified>
  <dc:identifier>DAEnT5RwRQQ</dc:identifier>
</cp:coreProperties>
</file>